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6" r:id="rId7"/>
    <p:sldId id="260" r:id="rId8"/>
    <p:sldId id="261" r:id="rId9"/>
    <p:sldId id="267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93FA72-4427-45CB-9504-9F23E529EB64}" type="datetimeFigureOut">
              <a:rPr lang="cs-CZ" smtClean="0"/>
              <a:pPr/>
              <a:t>25.8.2014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cs-CZ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BA93FA72-4427-45CB-9504-9F23E529EB64}" type="datetimeFigureOut">
              <a:rPr lang="cs-CZ" smtClean="0"/>
              <a:pPr/>
              <a:t>25.8.2014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setkání pracovních skupin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„Sociální věci a zdravotnictví“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645455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</a:t>
            </a:r>
            <a:br>
              <a:rPr lang="cs-CZ" dirty="0" smtClean="0"/>
            </a:br>
            <a:r>
              <a:rPr lang="cs-CZ" dirty="0" smtClean="0"/>
              <a:t>„Sociálně patologické jevy“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Zvýšit pocit bezpečí obyvatel Podřipska a minimalizovat výskyt sociálně patologických jevů </a:t>
            </a:r>
          </a:p>
          <a:p>
            <a:pPr marL="0" indent="0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Dostatek možností pro trávení volného času dětí a mládeže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Rozšíření programů pro ohrožené skupiny obyvatelstva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Eliminovat podnapilé osoby rušící veřejný pořádek a bezpečnost občanů</a:t>
            </a:r>
          </a:p>
        </p:txBody>
      </p:sp>
    </p:spTree>
    <p:extLst>
      <p:ext uri="{BB962C8B-B14F-4D97-AF65-F5344CB8AC3E}">
        <p14:creationId xmlns:p14="http://schemas.microsoft.com/office/powerpoint/2010/main" xmlns="" val="1378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Silné, slabé stránky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9061085"/>
              </p:ext>
            </p:extLst>
          </p:nvPr>
        </p:nvGraphicFramePr>
        <p:xfrm>
          <a:off x="0" y="1700808"/>
          <a:ext cx="9143999" cy="515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016"/>
                <a:gridCol w="566157"/>
                <a:gridCol w="3509327"/>
                <a:gridCol w="352499"/>
              </a:tblGrid>
              <a:tr h="681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Silné stránky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Slabé stránky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B.</a:t>
                      </a:r>
                      <a:endParaRPr lang="cs-CZ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94143">
                <a:tc>
                  <a:txBody>
                    <a:bodyPr/>
                    <a:lstStyle/>
                    <a:p>
                      <a:pPr algn="just" rtl="0" fontAlgn="t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Komunitní plánovaní pro území ORP Roudnice nad Labem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Existence sociálně vyloučených lokalit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593459">
                <a:tc>
                  <a:txBody>
                    <a:bodyPr/>
                    <a:lstStyle/>
                    <a:p>
                      <a:pPr algn="just" rtl="0" fontAlgn="t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Fungující síť poskytovatelů </a:t>
                      </a:r>
                      <a:r>
                        <a:rPr lang="cs-CZ" sz="16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soc</a:t>
                      </a:r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. služeb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Nedostatek ploch pro aktivní trávení volného času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214010">
                <a:tc>
                  <a:txBody>
                    <a:bodyPr/>
                    <a:lstStyle/>
                    <a:p>
                      <a:pPr algn="just" rtl="0" fontAlgn="t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Ochota samospráv řešit problém sociálně vyloučených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Nedostatečná spolupráce obcí s poskytovateli sociálních služeb – nízká míra propagace sociálních služeb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679693">
                <a:tc>
                  <a:txBody>
                    <a:bodyPr/>
                    <a:lstStyle/>
                    <a:p>
                      <a:pPr algn="just" rtl="0" fontAlgn="t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Dobrá dostupnost zdravotnických zařízení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Absence některých sociálních služeb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606968">
                <a:tc>
                  <a:txBody>
                    <a:bodyPr/>
                    <a:lstStyle/>
                    <a:p>
                      <a:pPr algn="just" rtl="0" fontAlgn="t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Nízký meziroční nárůst kriminality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Absence bezbariérových vstupů do veřejných budov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687892">
                <a:tc>
                  <a:txBody>
                    <a:bodyPr/>
                    <a:lstStyle/>
                    <a:p>
                      <a:pPr algn="just" rtl="0" fontAlgn="t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Ochota spolupráce mezi provozovateli sociálních služeb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Špatná vybavenost jednotek požární ochrany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36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Příležitosti a hrozby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838787"/>
              </p:ext>
            </p:extLst>
          </p:nvPr>
        </p:nvGraphicFramePr>
        <p:xfrm>
          <a:off x="0" y="2060848"/>
          <a:ext cx="9144001" cy="479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944"/>
                <a:gridCol w="504056"/>
                <a:gridCol w="4032448"/>
                <a:gridCol w="539553"/>
              </a:tblGrid>
              <a:tr h="422068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Příležitosti</a:t>
                      </a:r>
                      <a:endParaRPr lang="cs-CZ" sz="16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B.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Hrozby</a:t>
                      </a:r>
                      <a:endParaRPr lang="cs-CZ" sz="16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B.</a:t>
                      </a:r>
                    </a:p>
                  </a:txBody>
                  <a:tcPr marL="44450" marR="44450" marT="0" marB="0" anchor="b"/>
                </a:tc>
              </a:tr>
              <a:tr h="75015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Rozšíření ploch pro trávení volného času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Nárůst napětí mezi většinovou společností a sociálně vyloučenými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75015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Vytvoření sociálních podniků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Nárůst kriminality v důsledku ukončení práce se soc. vyloučenými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75015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Zvýšení publicity dostupných sociálních služeb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Časté změny či složitost legislativy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687233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Rozšíření spektra sociálních služeb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Nízká podpora poskytovatelů </a:t>
                      </a:r>
                      <a:r>
                        <a:rPr lang="cs-CZ" sz="1600" b="1" i="0" u="none" strike="noStrike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soc</a:t>
                      </a:r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. služeb ze strany obcí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75015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Zvýšení bezbariérovosti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Snížení akceschopnosti jednotek požární ochrany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687233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Působnost ASZ ve Štětí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pl-PL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Zrušení nemocnice v Roudnici nad Labem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28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412776"/>
            <a:ext cx="8712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Podřipsko v roce 2020</a:t>
            </a:r>
            <a:r>
              <a:rPr lang="cs-CZ" dirty="0"/>
              <a:t/>
            </a:r>
            <a:br>
              <a:rPr lang="cs-CZ" dirty="0"/>
            </a:br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Region aktivních a vzdělaných obyvatel, kteří mají k dispozici široké spektrum sportovních a volnočasových zařízení, sociálních služeb a kvalitní a dostupné školství orientované na trh práce.</a:t>
            </a:r>
          </a:p>
          <a:p>
            <a:pPr algn="just"/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Turisticky </a:t>
            </a:r>
            <a:r>
              <a:rPr lang="cs-CZ" sz="2400" dirty="0"/>
              <a:t>atraktivní region s funkční ekonomikou zaměřenou na využívání místních zdrojů, přírodního a kulturního dědictví</a:t>
            </a:r>
            <a:r>
              <a:rPr lang="cs-CZ" sz="2400" dirty="0" smtClean="0"/>
              <a:t>.</a:t>
            </a:r>
          </a:p>
          <a:p>
            <a:pPr algn="just"/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Region </a:t>
            </a:r>
            <a:r>
              <a:rPr lang="cs-CZ" sz="2400" dirty="0" smtClean="0"/>
              <a:t>s kvalitním životním prostředím, moderní a bezpečnou infrastrukturou umožňující způsoby dopravy šetrné k přírodě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986" y="15949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  <p:pic>
        <p:nvPicPr>
          <p:cNvPr id="1026" name="Picture 2" descr="C:\Users\Uživatel\Disk Google\MAS\Projekty\Strategie\SCLLD\Schémata\Viz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7"/>
            <a:ext cx="8208912" cy="6156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8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412776"/>
            <a:ext cx="87129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Oblast Sociální věci a zdravotnictví</a:t>
            </a:r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Zabezpečit pružnou, komunikující a finančně stabilní síť dostupných zdravotních a sociálních služeb s důrazem na prevenci sociálně patologických jevů a minimalizaci sociálního vyloučení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986" y="15949"/>
            <a:ext cx="5987008" cy="1143000"/>
          </a:xfrm>
        </p:spPr>
        <p:txBody>
          <a:bodyPr/>
          <a:lstStyle/>
          <a:p>
            <a:r>
              <a:rPr lang="cs-CZ" dirty="0" smtClean="0"/>
              <a:t>Strategický cíl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645455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</a:t>
            </a:r>
            <a:br>
              <a:rPr lang="cs-CZ" dirty="0" smtClean="0"/>
            </a:br>
            <a:r>
              <a:rPr lang="cs-CZ" dirty="0" smtClean="0"/>
              <a:t>„Zaměstnanost“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699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Snížit počet (podíl) dlouhodobě nezaměstnaných a zvýšit jejich uplatnitelnost na trhu práce </a:t>
            </a:r>
          </a:p>
          <a:p>
            <a:pPr marL="0" indent="0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Vytváření nových pracovních příležitostí na lokální úrovni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Široká nabídka rekvalifikačních kurzů, celoživotního vzdělávání, stáží a odborných praxí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Aktivní spolupráce aktérů na místní úrovni při řešení lokální nezaměstnanosti, zjišťování potřeb lokálních zaměstnavatelů</a:t>
            </a:r>
          </a:p>
        </p:txBody>
      </p:sp>
    </p:spTree>
    <p:extLst>
      <p:ext uri="{BB962C8B-B14F-4D97-AF65-F5344CB8AC3E}">
        <p14:creationId xmlns:p14="http://schemas.microsoft.com/office/powerpoint/2010/main" xmlns="" val="2192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</a:t>
            </a:r>
            <a:br>
              <a:rPr lang="cs-CZ" dirty="0" smtClean="0"/>
            </a:br>
            <a:r>
              <a:rPr lang="cs-CZ" dirty="0" smtClean="0"/>
              <a:t>„Bydlení“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u="sng" dirty="0" smtClean="0"/>
              <a:t>Zajistit odpovídající kapacitu dostupného bydlení pro osoby ohrožené sociálním vyloučením </a:t>
            </a:r>
          </a:p>
          <a:p>
            <a:pPr marL="0" indent="0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Navýšení bezbariérových a finančně dostupných ubytovacích kapacit pro seniory a hendikepované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Nastavení systému prostupného bydlení</a:t>
            </a:r>
          </a:p>
        </p:txBody>
      </p:sp>
    </p:spTree>
    <p:extLst>
      <p:ext uri="{BB962C8B-B14F-4D97-AF65-F5344CB8AC3E}">
        <p14:creationId xmlns:p14="http://schemas.microsoft.com/office/powerpoint/2010/main" xmlns="" val="3780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</a:t>
            </a:r>
            <a:br>
              <a:rPr lang="cs-CZ" dirty="0" smtClean="0"/>
            </a:br>
            <a:r>
              <a:rPr lang="cs-CZ" dirty="0" smtClean="0"/>
              <a:t>„Sociální služby“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Zajistit dostatečné spektrum zdravotních a sociálních služeb odpovídajících potřebám obyvatel Podřipska včetně jejich účinné publicity a propagace</a:t>
            </a:r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Zajistit dostupnost vybraných sociálních služeb (např. občanská poradna, zvyšování finanční gramotnosti, terénní práce v rodinách s dětmi apod.) také v menších obcích Podřipska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Zajistit finanční stabilitu poskytovaných sociálních služeb vč. spolupráce s podnikatelským sektorem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Odstraňování </a:t>
            </a:r>
            <a:r>
              <a:rPr lang="cs-CZ" sz="3200" dirty="0" err="1" smtClean="0"/>
              <a:t>bariérovosti</a:t>
            </a:r>
            <a:endParaRPr lang="cs-CZ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Podpora komunitní sociální práce vč. rozvoje dobrovolnictví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Rozšíření sociálních služeb zaměřených na prevenci sociálního vyloučení</a:t>
            </a:r>
          </a:p>
        </p:txBody>
      </p:sp>
    </p:spTree>
    <p:extLst>
      <p:ext uri="{BB962C8B-B14F-4D97-AF65-F5344CB8AC3E}">
        <p14:creationId xmlns:p14="http://schemas.microsoft.com/office/powerpoint/2010/main" xmlns="" val="1378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 šablona</Template>
  <TotalTime>336</TotalTime>
  <Words>424</Words>
  <Application>Microsoft Office PowerPoint</Application>
  <PresentationFormat>Předvádění na obrazovce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MAS šablona</vt:lpstr>
      <vt:lpstr>2. setkání pracovních skupin</vt:lpstr>
      <vt:lpstr>Souhrnná SWOT analýza Silné, slabé stránky</vt:lpstr>
      <vt:lpstr>Souhrnná SWOT analýza Příležitosti a hrozby</vt:lpstr>
      <vt:lpstr>VIZE STRATEGIE</vt:lpstr>
      <vt:lpstr>VIZE STRATEGIE</vt:lpstr>
      <vt:lpstr>Strategický cíl</vt:lpstr>
      <vt:lpstr>Dílčí cíl „Zaměstnanost“</vt:lpstr>
      <vt:lpstr>Dílčí cíl prioritní „Bydlení“</vt:lpstr>
      <vt:lpstr>Dílčí cíl „Sociální služby“</vt:lpstr>
      <vt:lpstr>Dílčí cíl „Sociálně patologické jevy“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setkání pracovní skupiny</dc:title>
  <dc:creator>Pracovní</dc:creator>
  <cp:lastModifiedBy>Uživatel</cp:lastModifiedBy>
  <cp:revision>37</cp:revision>
  <dcterms:created xsi:type="dcterms:W3CDTF">2014-08-18T06:42:01Z</dcterms:created>
  <dcterms:modified xsi:type="dcterms:W3CDTF">2014-08-25T12:36:09Z</dcterms:modified>
</cp:coreProperties>
</file>